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94" autoAdjust="0"/>
    <p:restoredTop sz="94660"/>
  </p:normalViewPr>
  <p:slideViewPr>
    <p:cSldViewPr>
      <p:cViewPr>
        <p:scale>
          <a:sx n="66" d="100"/>
          <a:sy n="66" d="100"/>
        </p:scale>
        <p:origin x="-1434"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0CA7C6-E890-4852-9CC6-2581EF0D5318}" type="datetimeFigureOut">
              <a:rPr lang="en-US" smtClean="0"/>
              <a:pPr/>
              <a:t>2/8/2013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6D9455-A79B-4028-B6C2-FDB34CF8F852}"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1EDD3C-FE69-4BC6-A2B5-723BF9F81288}" type="datetimeFigureOut">
              <a:rPr lang="en-US" smtClean="0"/>
              <a:pPr/>
              <a:t>2/8/2013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3796F-D064-4076-BBDF-4D1F48CECD0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2/8/2013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747BE-B1D6-4294-B2B6-0B4AF11DC32B}" type="datetimeFigureOut">
              <a:rPr lang="en-US" smtClean="0"/>
              <a:pPr/>
              <a:t>2/8/2013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8CEB48-0050-46B6-A6C9-7242C188F6F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2286000"/>
            <a:ext cx="7315200" cy="830997"/>
          </a:xfrm>
          <a:prstGeom prst="rect">
            <a:avLst/>
          </a:prstGeom>
          <a:noFill/>
        </p:spPr>
        <p:txBody>
          <a:bodyPr>
            <a:spAutoFit/>
          </a:bodyPr>
          <a:lstStyle/>
          <a:p>
            <a:pPr algn="ctr" fontAlgn="auto">
              <a:spcBef>
                <a:spcPts val="0"/>
              </a:spcBef>
              <a:spcAft>
                <a:spcPts val="0"/>
              </a:spcAft>
              <a:defRPr/>
            </a:pPr>
            <a:r>
              <a:rPr lang="en-US" sz="4800" b="1" dirty="0" smtClean="0">
                <a:ln w="1905"/>
                <a:effectLst>
                  <a:innerShdw blurRad="69850" dist="43180" dir="5400000">
                    <a:srgbClr val="000000">
                      <a:alpha val="65000"/>
                    </a:srgbClr>
                  </a:innerShdw>
                </a:effectLst>
                <a:latin typeface="Times New Roman" pitchFamily="18" charset="0"/>
                <a:cs typeface="Times New Roman" pitchFamily="18" charset="0"/>
              </a:rPr>
              <a:t>INTERVIEW</a:t>
            </a:r>
            <a:endParaRPr lang="en-US" sz="4800" b="1" dirty="0">
              <a:ln w="1905"/>
              <a:effectLst>
                <a:innerShdw blurRad="69850" dist="43180" dir="5400000">
                  <a:srgbClr val="000000">
                    <a:alpha val="65000"/>
                  </a:srgbClr>
                </a:innerShdw>
              </a:effectLst>
              <a:latin typeface="Times New Roman" pitchFamily="18" charset="0"/>
              <a:cs typeface="Times New Roman" pitchFamily="18" charset="0"/>
            </a:endParaRPr>
          </a:p>
        </p:txBody>
      </p:sp>
      <p:sp>
        <p:nvSpPr>
          <p:cNvPr id="10243"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dirty="0">
                <a:latin typeface="Rockwell"/>
              </a:rPr>
              <a:t>Lecture No: </a:t>
            </a:r>
            <a:r>
              <a:rPr lang="en-US" b="1" dirty="0" smtClean="0">
                <a:latin typeface="Rockwell"/>
              </a:rPr>
              <a:t>14</a:t>
            </a:r>
            <a:endParaRPr lang="en-US" b="1" dirty="0">
              <a:latin typeface="Rockwe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normAutofit fontScale="92500" lnSpcReduction="10000"/>
          </a:bodyPr>
          <a:lstStyle/>
          <a:p>
            <a:pPr algn="just"/>
            <a:r>
              <a:rPr lang="en-US" b="1" dirty="0" smtClean="0"/>
              <a:t>Asking the Questions: </a:t>
            </a:r>
            <a:r>
              <a:rPr lang="en-US" sz="3000" dirty="0" smtClean="0"/>
              <a:t>The purpose of the interview is, of course, to have the interviewer ask questions and record the respondent’s answers.  Training in the art of stating questions can be extremely beneficial, because interviewer bias can be a source of considerable error in survey research.</a:t>
            </a:r>
          </a:p>
          <a:p>
            <a:pPr algn="just">
              <a:buNone/>
            </a:pPr>
            <a:r>
              <a:rPr lang="en-US" sz="3000" u="sng" dirty="0" smtClean="0"/>
              <a:t>There are four major principles for asking questions:</a:t>
            </a:r>
          </a:p>
          <a:p>
            <a:pPr marL="514350" indent="-514350" algn="just">
              <a:buFont typeface="+mj-lt"/>
              <a:buAutoNum type="arabicPeriod"/>
            </a:pPr>
            <a:r>
              <a:rPr lang="en-US" sz="2800" dirty="0" smtClean="0"/>
              <a:t>Ask the questions exactly as they are worded in the questionnaire. </a:t>
            </a:r>
          </a:p>
          <a:p>
            <a:pPr marL="514350" indent="-514350" algn="just">
              <a:buFont typeface="+mj-lt"/>
              <a:buAutoNum type="arabicPeriod"/>
            </a:pPr>
            <a:r>
              <a:rPr lang="en-US" sz="2800" dirty="0" smtClean="0"/>
              <a:t>Read each question very slowly. </a:t>
            </a:r>
          </a:p>
          <a:p>
            <a:pPr marL="514350" indent="-514350" algn="just">
              <a:buFont typeface="+mj-lt"/>
              <a:buAutoNum type="arabicPeriod"/>
            </a:pPr>
            <a:r>
              <a:rPr lang="en-US" sz="2800" dirty="0" smtClean="0"/>
              <a:t>Ask the question in the order in which they are presented in the questionnaire</a:t>
            </a:r>
          </a:p>
          <a:p>
            <a:pPr marL="514350" indent="-514350" algn="just">
              <a:buFont typeface="+mj-lt"/>
              <a:buAutoNum type="arabicPeriod"/>
            </a:pPr>
            <a:r>
              <a:rPr lang="en-US" sz="2800" dirty="0" smtClean="0"/>
              <a:t>Repeat questions that are misunderstood or misinterpreted.</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normAutofit fontScale="92500"/>
          </a:bodyPr>
          <a:lstStyle/>
          <a:p>
            <a:pPr algn="just"/>
            <a:r>
              <a:rPr lang="en-US" b="1" dirty="0" smtClean="0"/>
              <a:t>Probing:</a:t>
            </a:r>
            <a:r>
              <a:rPr lang="en-US" dirty="0" smtClean="0"/>
              <a:t> </a:t>
            </a:r>
            <a:r>
              <a:rPr lang="en-US" sz="3000" dirty="0" smtClean="0"/>
              <a:t>Probing means the verbal prompts made by field worker when the respondent must be motivated to communicate his or her answer or to enlarge on, clarify or explain an answer. Probing may be needed for two types of situations.  First, it is necessary when the respondent must be motivated to enlarge on, clarify, or explain his or her answer. Second, probing may be necessary in situations in which </a:t>
            </a:r>
            <a:r>
              <a:rPr lang="en-US" sz="3000" dirty="0" smtClean="0"/>
              <a:t>the </a:t>
            </a:r>
            <a:r>
              <a:rPr lang="en-US" sz="3000" dirty="0" smtClean="0"/>
              <a:t>respondent begins to ramble or lose track of the question.  In such cases </a:t>
            </a:r>
            <a:r>
              <a:rPr lang="en-US" sz="3000" dirty="0" smtClean="0"/>
              <a:t>the </a:t>
            </a:r>
            <a:r>
              <a:rPr lang="en-US" sz="3000" dirty="0" smtClean="0"/>
              <a:t>respondent must be led to focus on specific content of the interview and to avoid irrelevant and unnecessary information.  Probing is also needed when the interviewer recognizes an irrelevant or inaccurate answer.</a:t>
            </a:r>
            <a:endParaRPr lang="en-US" sz="3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3200" b="1" dirty="0" smtClean="0"/>
              <a:t>PROBING TACTICS</a:t>
            </a:r>
            <a:endParaRPr lang="en-US" sz="3200" b="1" dirty="0"/>
          </a:p>
        </p:txBody>
      </p:sp>
      <p:sp>
        <p:nvSpPr>
          <p:cNvPr id="3" name="Content Placeholder 2"/>
          <p:cNvSpPr>
            <a:spLocks noGrp="1"/>
          </p:cNvSpPr>
          <p:nvPr>
            <p:ph idx="1"/>
          </p:nvPr>
        </p:nvSpPr>
        <p:spPr>
          <a:xfrm>
            <a:off x="457200" y="1295400"/>
            <a:ext cx="8229600" cy="5105400"/>
          </a:xfrm>
        </p:spPr>
        <p:txBody>
          <a:bodyPr>
            <a:normAutofit fontScale="92500"/>
          </a:bodyPr>
          <a:lstStyle/>
          <a:p>
            <a:pPr algn="just"/>
            <a:r>
              <a:rPr lang="en-US" sz="3000" b="1" dirty="0" smtClean="0"/>
              <a:t>Repetition of the question.  </a:t>
            </a:r>
            <a:r>
              <a:rPr lang="en-US" sz="2600" dirty="0" smtClean="0"/>
              <a:t>The respondent who remains completely silent may not have understood the question or may not have decided how to answer it.  Mere repetition may encourage the respondent to answer in such cases.  For example, if the question is “What is there that you do not like about your supervisor?” and the respondent does not answer, the interviewer may probe: “just to check, is  there anything you do not like about your supervisor?”</a:t>
            </a:r>
          </a:p>
          <a:p>
            <a:pPr algn="just"/>
            <a:r>
              <a:rPr lang="en-US" sz="3000" b="1" dirty="0" smtClean="0"/>
              <a:t>An expectant pause</a:t>
            </a:r>
            <a:r>
              <a:rPr lang="en-US" sz="3000" dirty="0" smtClean="0"/>
              <a:t>.  </a:t>
            </a:r>
            <a:r>
              <a:rPr lang="en-US" sz="2600" dirty="0" smtClean="0"/>
              <a:t>If the interviewer believes the respondent has more to say, the “silent probe,” accompanied by an expectant look may motivate the respondent to gather his/her thoughts and give a complete response.</a:t>
            </a:r>
            <a:endParaRPr lang="en-US" sz="2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638800"/>
          </a:xfrm>
        </p:spPr>
        <p:txBody>
          <a:bodyPr>
            <a:normAutofit/>
          </a:bodyPr>
          <a:lstStyle/>
          <a:p>
            <a:pPr algn="just"/>
            <a:r>
              <a:rPr lang="en-US" sz="3000" b="1" dirty="0" smtClean="0"/>
              <a:t>Repetition of the respondent’s reply. </a:t>
            </a:r>
            <a:r>
              <a:rPr lang="en-US" sz="2600" dirty="0" smtClean="0"/>
              <a:t>As the interviewer records </a:t>
            </a:r>
            <a:r>
              <a:rPr lang="en-US" sz="2600" dirty="0" smtClean="0"/>
              <a:t>the </a:t>
            </a:r>
            <a:r>
              <a:rPr lang="en-US" sz="2600" dirty="0" smtClean="0"/>
              <a:t>response, he or she may repeat </a:t>
            </a:r>
            <a:r>
              <a:rPr lang="en-US" sz="2600" dirty="0" smtClean="0"/>
              <a:t>the </a:t>
            </a:r>
            <a:r>
              <a:rPr lang="en-US" sz="2600" dirty="0" smtClean="0"/>
              <a:t>respondent’s reply verbatim.  This may stimulate the respondent to expand on the answer.</a:t>
            </a:r>
          </a:p>
          <a:p>
            <a:endParaRPr lang="en-US" sz="2400" dirty="0" smtClean="0"/>
          </a:p>
          <a:p>
            <a:pPr algn="just"/>
            <a:r>
              <a:rPr lang="en-US" sz="3000" b="1" dirty="0" smtClean="0"/>
              <a:t>Neutral questions or comments.  </a:t>
            </a:r>
            <a:r>
              <a:rPr lang="en-US" sz="2600" dirty="0" smtClean="0"/>
              <a:t>Asking neutral question may indicate the type of information that the interviewer is seeking.  For example, if the interviewer believes that </a:t>
            </a:r>
            <a:r>
              <a:rPr lang="en-US" sz="2600" dirty="0" smtClean="0"/>
              <a:t>the </a:t>
            </a:r>
            <a:r>
              <a:rPr lang="en-US" sz="2600" dirty="0" smtClean="0"/>
              <a:t>respondent’s motives should be clarified, he or she might ask, “Why do you feel that way?”  If the interviewer feels that there is a need to clarify a word or phrase, then he/she might ask, “What do you mean by ___________?”</a:t>
            </a:r>
            <a:endParaRPr lang="en-US" sz="2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943600"/>
          </a:xfrm>
        </p:spPr>
        <p:txBody>
          <a:bodyPr>
            <a:normAutofit fontScale="92500"/>
          </a:bodyPr>
          <a:lstStyle/>
          <a:p>
            <a:pPr algn="just"/>
            <a:r>
              <a:rPr lang="en-US" b="1" dirty="0" smtClean="0"/>
              <a:t>Recording the Responses: </a:t>
            </a:r>
            <a:r>
              <a:rPr lang="en-US" sz="2800" dirty="0" smtClean="0"/>
              <a:t>The rules for recording responses to closed ended questions vary with the specific question. The general rule, however, is to place a check in the box that correctly reflects the respondent’s answer.</a:t>
            </a:r>
          </a:p>
          <a:p>
            <a:pPr algn="just">
              <a:buNone/>
            </a:pPr>
            <a:r>
              <a:rPr lang="en-US" sz="2800" dirty="0" smtClean="0"/>
              <a:t>	The </a:t>
            </a:r>
            <a:r>
              <a:rPr lang="en-US" sz="2800" dirty="0" smtClean="0"/>
              <a:t>general instructions for recording answers to open-ended response questions is to record the answer verbatim, a task that is difficult for most people.  Some of </a:t>
            </a:r>
            <a:r>
              <a:rPr lang="en-US" sz="2800" dirty="0" smtClean="0"/>
              <a:t>the </a:t>
            </a:r>
            <a:r>
              <a:rPr lang="en-US" sz="2800" dirty="0" smtClean="0"/>
              <a:t>suggestions are: </a:t>
            </a:r>
          </a:p>
          <a:p>
            <a:pPr algn="just"/>
            <a:r>
              <a:rPr lang="en-US" sz="2800" dirty="0" smtClean="0"/>
              <a:t>Record responses during the interview. </a:t>
            </a:r>
          </a:p>
          <a:p>
            <a:pPr algn="just"/>
            <a:r>
              <a:rPr lang="en-US" sz="2800" dirty="0" smtClean="0"/>
              <a:t>Use the respondent’s own words. </a:t>
            </a:r>
          </a:p>
          <a:p>
            <a:pPr algn="just"/>
            <a:r>
              <a:rPr lang="en-US" sz="2800" dirty="0" smtClean="0"/>
              <a:t>Do not summarize or paraphrase </a:t>
            </a:r>
            <a:r>
              <a:rPr lang="en-US" sz="2800" dirty="0" smtClean="0"/>
              <a:t>the </a:t>
            </a:r>
            <a:r>
              <a:rPr lang="en-US" sz="2800" dirty="0" smtClean="0"/>
              <a:t>respondent’s answer. </a:t>
            </a:r>
          </a:p>
          <a:p>
            <a:pPr algn="just"/>
            <a:r>
              <a:rPr lang="en-US" sz="2800" dirty="0" smtClean="0"/>
              <a:t>Include everything that pertains to the question objectives.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pPr algn="just"/>
            <a:r>
              <a:rPr lang="en-US" b="1" dirty="0" smtClean="0"/>
              <a:t>Terminating the Interview: </a:t>
            </a:r>
            <a:r>
              <a:rPr lang="en-US" dirty="0" smtClean="0"/>
              <a:t>Fieldworkers should not close the interview before all the information has been secured.  The interviewer whose departure is hasty will not be able to record those spontaneous comments respondents sometimes offer after all formal questions have been asked.  Avoiding hasty departures is also a matter of courtesy. </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smtClean="0"/>
              <a:t>PRINCIPLES OF INTERVIEWING</a:t>
            </a:r>
            <a:endParaRPr lang="en-US" sz="3200" b="1" dirty="0"/>
          </a:p>
        </p:txBody>
      </p:sp>
      <p:sp>
        <p:nvSpPr>
          <p:cNvPr id="3" name="Content Placeholder 2"/>
          <p:cNvSpPr>
            <a:spLocks noGrp="1"/>
          </p:cNvSpPr>
          <p:nvPr>
            <p:ph idx="1"/>
          </p:nvPr>
        </p:nvSpPr>
        <p:spPr>
          <a:xfrm>
            <a:off x="457200" y="1295400"/>
            <a:ext cx="8229600" cy="4953000"/>
          </a:xfrm>
        </p:spPr>
        <p:txBody>
          <a:bodyPr>
            <a:normAutofit/>
          </a:bodyPr>
          <a:lstStyle/>
          <a:p>
            <a:pPr algn="just"/>
            <a:r>
              <a:rPr lang="en-US" b="1" dirty="0" smtClean="0"/>
              <a:t>Have integrity and be honest</a:t>
            </a:r>
            <a:r>
              <a:rPr lang="en-US" dirty="0" smtClean="0"/>
              <a:t>.  This is </a:t>
            </a:r>
            <a:r>
              <a:rPr lang="en-US" dirty="0" smtClean="0"/>
              <a:t>the </a:t>
            </a:r>
            <a:r>
              <a:rPr lang="en-US" dirty="0" smtClean="0"/>
              <a:t>cornerstone of all professional inquiry, regardless of its purpose. </a:t>
            </a:r>
          </a:p>
          <a:p>
            <a:endParaRPr lang="en-US" sz="2400" dirty="0" smtClean="0"/>
          </a:p>
          <a:p>
            <a:pPr algn="just"/>
            <a:r>
              <a:rPr lang="en-US" b="1" dirty="0" smtClean="0"/>
              <a:t>Have patience and tact</a:t>
            </a:r>
            <a:r>
              <a:rPr lang="en-US" dirty="0" smtClean="0"/>
              <a:t>.  Interviewers ask for information from people they do not know.  Thus all the rules of human relations that apply to inquiry situations – patience, tact, courtesy – apply “in spades” to interviewing.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fontScale="92500"/>
          </a:bodyPr>
          <a:lstStyle/>
          <a:p>
            <a:pPr algn="just"/>
            <a:r>
              <a:rPr lang="en-US" b="1" dirty="0" smtClean="0"/>
              <a:t>Have attention to accuracy and detail</a:t>
            </a:r>
            <a:r>
              <a:rPr lang="en-US" dirty="0" smtClean="0"/>
              <a:t>.  Among the greatest interviewing “sins” are inaccuracy and superficiality, for the professional analyst can misunderstand, and in turn mislead, a client. Do not record </a:t>
            </a:r>
            <a:r>
              <a:rPr lang="en-US" dirty="0" smtClean="0"/>
              <a:t>the </a:t>
            </a:r>
            <a:r>
              <a:rPr lang="en-US" dirty="0" smtClean="0"/>
              <a:t>answer unless you fully understand it yourself.  Probe for clarification and detailed full answers.</a:t>
            </a:r>
          </a:p>
          <a:p>
            <a:endParaRPr lang="en-US" dirty="0" smtClean="0"/>
          </a:p>
          <a:p>
            <a:pPr algn="just"/>
            <a:r>
              <a:rPr lang="en-US" b="1" dirty="0" smtClean="0"/>
              <a:t>Exhibit a real interest in the inquiry at  hand, but keep your opinions to yourself.   </a:t>
            </a:r>
            <a:r>
              <a:rPr lang="en-US" dirty="0" smtClean="0"/>
              <a:t>Impartiality is imperative.</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just"/>
            <a:r>
              <a:rPr lang="en-US" b="1" dirty="0" smtClean="0"/>
              <a:t>Be a good listener.   </a:t>
            </a:r>
            <a:r>
              <a:rPr lang="en-US" dirty="0" smtClean="0"/>
              <a:t>Some interviewers talk too much, wasting time when respondents could be supplying more pertinent facts or opinions on the topic.</a:t>
            </a:r>
          </a:p>
          <a:p>
            <a:endParaRPr lang="en-US" dirty="0" smtClean="0"/>
          </a:p>
          <a:p>
            <a:pPr algn="just"/>
            <a:r>
              <a:rPr lang="en-US" b="1" dirty="0" smtClean="0"/>
              <a:t>Keep the inquiry and respondents’ responses confidential. </a:t>
            </a:r>
            <a:r>
              <a:rPr lang="en-US" dirty="0" smtClean="0"/>
              <a:t>Do not discuss the studies you are doing with relatives, friends, or associates.  Never quote one respondent’s opinion to another.</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just"/>
            <a:r>
              <a:rPr lang="en-US" b="1" dirty="0" smtClean="0"/>
              <a:t>Respect others’ rights.  </a:t>
            </a:r>
            <a:r>
              <a:rPr lang="en-US" dirty="0" smtClean="0"/>
              <a:t>Survey research depends on the goodwill of others to provide information.  There should be no coercion.  Impress on prospective respondents that their cooperation is important and valuable.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944562"/>
          </a:xfrm>
        </p:spPr>
        <p:txBody>
          <a:bodyPr/>
          <a:lstStyle/>
          <a:p>
            <a:r>
              <a:rPr lang="en-US" b="1" dirty="0" smtClean="0"/>
              <a:t>DEFINITION</a:t>
            </a:r>
            <a:endParaRPr lang="en-US" b="1" dirty="0"/>
          </a:p>
        </p:txBody>
      </p:sp>
      <p:sp>
        <p:nvSpPr>
          <p:cNvPr id="4" name="Content Placeholder 3"/>
          <p:cNvSpPr>
            <a:spLocks noGrp="1"/>
          </p:cNvSpPr>
          <p:nvPr>
            <p:ph idx="1"/>
          </p:nvPr>
        </p:nvSpPr>
        <p:spPr>
          <a:xfrm>
            <a:off x="381000" y="1219200"/>
            <a:ext cx="8229600" cy="5410200"/>
          </a:xfrm>
        </p:spPr>
        <p:txBody>
          <a:bodyPr>
            <a:normAutofit lnSpcReduction="10000"/>
          </a:bodyPr>
          <a:lstStyle/>
          <a:p>
            <a:pPr marL="514350" indent="-514350" algn="just">
              <a:buFont typeface="+mj-lt"/>
              <a:buAutoNum type="arabicPeriod"/>
            </a:pPr>
            <a:r>
              <a:rPr lang="en-US" dirty="0" smtClean="0"/>
              <a:t>Kerlinger (1986) Interview is a face to face interpersonal role situation in which one person, the interviewer asks a person being interviewed the respondent. </a:t>
            </a:r>
          </a:p>
          <a:p>
            <a:pPr marL="514350" indent="-514350" algn="just">
              <a:buFont typeface="+mj-lt"/>
              <a:buAutoNum type="arabicPeriod"/>
            </a:pPr>
            <a:endParaRPr lang="en-US" sz="1900" dirty="0" smtClean="0"/>
          </a:p>
          <a:p>
            <a:pPr marL="514350" indent="-514350" algn="just">
              <a:buFont typeface="+mj-lt"/>
              <a:buAutoNum type="arabicPeriod"/>
            </a:pPr>
            <a:r>
              <a:rPr lang="en-US" dirty="0" smtClean="0"/>
              <a:t>Cannel (1968) Interview is a two persons conversation initiated by the interviewer for some specific purpose.</a:t>
            </a:r>
          </a:p>
          <a:p>
            <a:pPr marL="514350" indent="-514350" algn="just">
              <a:buFont typeface="+mj-lt"/>
              <a:buAutoNum type="arabicPeriod"/>
            </a:pPr>
            <a:endParaRPr lang="en-US" sz="1900" dirty="0" smtClean="0"/>
          </a:p>
          <a:p>
            <a:pPr marL="514350" indent="-514350" algn="just">
              <a:buFont typeface="+mj-lt"/>
              <a:buAutoNum type="arabicPeriod"/>
            </a:pPr>
            <a:r>
              <a:rPr lang="en-US" dirty="0" smtClean="0"/>
              <a:t>Kvale (1996) An interchange of views between two or more people on a topic of </a:t>
            </a:r>
            <a:r>
              <a:rPr lang="en-US" dirty="0" smtClean="0"/>
              <a:t>mutual </a:t>
            </a:r>
            <a:r>
              <a:rPr lang="en-US" dirty="0" smtClean="0"/>
              <a:t>interest</a:t>
            </a:r>
          </a:p>
          <a:p>
            <a:pPr marL="0" indent="0" algn="just">
              <a:buNone/>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200" b="1" dirty="0" smtClean="0"/>
              <a:t>SOME TIPS FOR INTERVIEWING</a:t>
            </a:r>
            <a:endParaRPr lang="en-US" sz="3200" b="1" dirty="0"/>
          </a:p>
        </p:txBody>
      </p:sp>
      <p:sp>
        <p:nvSpPr>
          <p:cNvPr id="3" name="Content Placeholder 2"/>
          <p:cNvSpPr>
            <a:spLocks noGrp="1"/>
          </p:cNvSpPr>
          <p:nvPr>
            <p:ph idx="1"/>
          </p:nvPr>
        </p:nvSpPr>
        <p:spPr>
          <a:xfrm>
            <a:off x="457200" y="1295400"/>
            <a:ext cx="8229600" cy="5257800"/>
          </a:xfrm>
        </p:spPr>
        <p:txBody>
          <a:bodyPr>
            <a:normAutofit fontScale="85000" lnSpcReduction="20000"/>
          </a:bodyPr>
          <a:lstStyle/>
          <a:p>
            <a:r>
              <a:rPr lang="en-US" dirty="0" smtClean="0"/>
              <a:t>Know the culture of the people in advance. </a:t>
            </a:r>
          </a:p>
          <a:p>
            <a:r>
              <a:rPr lang="en-US" dirty="0" smtClean="0"/>
              <a:t>Appearance – wear acceptable dress. </a:t>
            </a:r>
          </a:p>
          <a:p>
            <a:r>
              <a:rPr lang="en-US" dirty="0" smtClean="0"/>
              <a:t>Pleasantness and flexibility. </a:t>
            </a:r>
          </a:p>
          <a:p>
            <a:r>
              <a:rPr lang="en-US" dirty="0" smtClean="0"/>
              <a:t>Carry the letter of authority. </a:t>
            </a:r>
          </a:p>
          <a:p>
            <a:r>
              <a:rPr lang="en-US" dirty="0" smtClean="0"/>
              <a:t>Establish credibility and rapport. Motivating individuals to respond.  </a:t>
            </a:r>
          </a:p>
          <a:p>
            <a:r>
              <a:rPr lang="en-US" dirty="0" smtClean="0"/>
              <a:t>Familiarity with the questionnaire. </a:t>
            </a:r>
          </a:p>
          <a:p>
            <a:r>
              <a:rPr lang="en-US" dirty="0" smtClean="0"/>
              <a:t>Following the question wording/ question order </a:t>
            </a:r>
          </a:p>
          <a:p>
            <a:r>
              <a:rPr lang="en-US" dirty="0" smtClean="0"/>
              <a:t>Recording responses exactly. </a:t>
            </a:r>
          </a:p>
          <a:p>
            <a:r>
              <a:rPr lang="en-US" dirty="0" smtClean="0"/>
              <a:t>Probing for responses. </a:t>
            </a:r>
          </a:p>
          <a:p>
            <a:r>
              <a:rPr lang="en-US" dirty="0" smtClean="0"/>
              <a:t>Closing the interview.  No false promises. Also don’t burn your bridges. </a:t>
            </a:r>
          </a:p>
          <a:p>
            <a:r>
              <a:rPr lang="en-US" dirty="0" smtClean="0"/>
              <a:t>Edit the questionnaire in the first available opportunity.</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000" b="1" dirty="0" smtClean="0"/>
              <a:t>TYPES OF INTERVIEW</a:t>
            </a:r>
            <a:endParaRPr lang="en-US" sz="4000" b="1" dirty="0"/>
          </a:p>
        </p:txBody>
      </p:sp>
      <p:sp>
        <p:nvSpPr>
          <p:cNvPr id="3" name="Content Placeholder 2"/>
          <p:cNvSpPr>
            <a:spLocks noGrp="1"/>
          </p:cNvSpPr>
          <p:nvPr>
            <p:ph idx="1"/>
          </p:nvPr>
        </p:nvSpPr>
        <p:spPr>
          <a:xfrm>
            <a:off x="457200" y="1371600"/>
            <a:ext cx="8229600" cy="4754563"/>
          </a:xfrm>
        </p:spPr>
        <p:txBody>
          <a:bodyPr>
            <a:normAutofit/>
          </a:bodyPr>
          <a:lstStyle/>
          <a:p>
            <a:pPr algn="just"/>
            <a:r>
              <a:rPr lang="en-US" b="1" dirty="0" smtClean="0"/>
              <a:t>Personal Interview: </a:t>
            </a:r>
            <a:r>
              <a:rPr lang="en-US" dirty="0" smtClean="0"/>
              <a:t>A personal interview (i.e. face to face communication) is a two way conversation initiated by an interviewer to obtain information from a respondent.</a:t>
            </a:r>
          </a:p>
          <a:p>
            <a:endParaRPr lang="en-US" dirty="0" smtClean="0"/>
          </a:p>
          <a:p>
            <a:pPr algn="just"/>
            <a:r>
              <a:rPr lang="en-US" b="1" dirty="0" smtClean="0"/>
              <a:t>Group Interview: </a:t>
            </a:r>
            <a:r>
              <a:rPr lang="en-US" dirty="0" smtClean="0"/>
              <a:t>In this type more than two persons are included to talk to each other.</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just"/>
            <a:r>
              <a:rPr lang="en-US" b="1" dirty="0" smtClean="0"/>
              <a:t>Structured Interview: </a:t>
            </a:r>
            <a:r>
              <a:rPr lang="en-US" dirty="0" smtClean="0"/>
              <a:t>It is standardized and formal. The same questions are presented to same person and choice of alternative questions is restricted to predetermine list.</a:t>
            </a:r>
          </a:p>
          <a:p>
            <a:endParaRPr lang="en-US" dirty="0" smtClean="0"/>
          </a:p>
          <a:p>
            <a:pPr algn="just"/>
            <a:r>
              <a:rPr lang="en-US" b="1" dirty="0" smtClean="0"/>
              <a:t>Unstructured Interview:</a:t>
            </a:r>
            <a:r>
              <a:rPr lang="en-US" dirty="0" smtClean="0"/>
              <a:t> It is flexible but few restrictions are placed on respondent’s answers. It is preplanned but questions are altered to suit the situation and subject. Subjects express himself freely</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just"/>
            <a:r>
              <a:rPr lang="en-US" b="1" dirty="0" smtClean="0"/>
              <a:t>Projective Interview: </a:t>
            </a:r>
            <a:r>
              <a:rPr lang="en-US" dirty="0" smtClean="0"/>
              <a:t>It is interview in which some pictures or sights are shown on the screen with the help of projector and respondent are asked to give opinions in written or verbally.</a:t>
            </a:r>
          </a:p>
          <a:p>
            <a:endParaRPr lang="en-US" dirty="0" smtClean="0"/>
          </a:p>
          <a:p>
            <a:pPr algn="just"/>
            <a:r>
              <a:rPr lang="en-US" b="1" dirty="0" smtClean="0"/>
              <a:t>Focused Interview:</a:t>
            </a:r>
            <a:r>
              <a:rPr lang="en-US" dirty="0" smtClean="0"/>
              <a:t> It focuses attention upon concrete experiences. This is preplanned. The respondent has freedom but interviewer directs the line of thoughts.</a:t>
            </a:r>
          </a:p>
          <a:p>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3600" b="1" dirty="0" smtClean="0"/>
              <a:t>PURPOSES OF </a:t>
            </a:r>
            <a:r>
              <a:rPr lang="en-US" sz="3600" b="1" dirty="0" smtClean="0"/>
              <a:t>INTERVIEW</a:t>
            </a:r>
            <a:endParaRPr lang="en-US" sz="3600" b="1" dirty="0"/>
          </a:p>
        </p:txBody>
      </p:sp>
      <p:sp>
        <p:nvSpPr>
          <p:cNvPr id="5" name="Content Placeholder 4"/>
          <p:cNvSpPr>
            <a:spLocks noGrp="1"/>
          </p:cNvSpPr>
          <p:nvPr>
            <p:ph idx="1"/>
          </p:nvPr>
        </p:nvSpPr>
        <p:spPr>
          <a:xfrm>
            <a:off x="457200" y="1295400"/>
            <a:ext cx="8229600" cy="5181600"/>
          </a:xfrm>
        </p:spPr>
        <p:txBody>
          <a:bodyPr>
            <a:normAutofit/>
          </a:bodyPr>
          <a:lstStyle/>
          <a:p>
            <a:pPr marL="514350" indent="-514350" algn="just">
              <a:buFont typeface="+mj-lt"/>
              <a:buAutoNum type="arabicPeriod"/>
            </a:pPr>
            <a:r>
              <a:rPr lang="en-US" dirty="0" smtClean="0"/>
              <a:t>To evaluate or assess a person in some respect</a:t>
            </a:r>
          </a:p>
          <a:p>
            <a:pPr marL="514350" indent="-514350" algn="just">
              <a:buFont typeface="+mj-lt"/>
              <a:buAutoNum type="arabicPeriod"/>
            </a:pPr>
            <a:r>
              <a:rPr lang="en-US" dirty="0" smtClean="0"/>
              <a:t>To select or promote an employee</a:t>
            </a:r>
          </a:p>
          <a:p>
            <a:pPr marL="514350" indent="-514350" algn="just">
              <a:buFont typeface="+mj-lt"/>
              <a:buAutoNum type="arabicPeriod"/>
            </a:pPr>
            <a:r>
              <a:rPr lang="en-US" dirty="0" smtClean="0"/>
              <a:t>To effect therapeutic change, as in the psychiatric interview</a:t>
            </a:r>
          </a:p>
          <a:p>
            <a:pPr marL="514350" indent="-514350" algn="just">
              <a:buFont typeface="+mj-lt"/>
              <a:buAutoNum type="arabicPeriod"/>
            </a:pPr>
            <a:r>
              <a:rPr lang="en-US" dirty="0" smtClean="0"/>
              <a:t>To test or develop hypotheses</a:t>
            </a:r>
          </a:p>
          <a:p>
            <a:pPr marL="514350" indent="-514350" algn="just">
              <a:buFont typeface="+mj-lt"/>
              <a:buAutoNum type="arabicPeriod"/>
            </a:pPr>
            <a:r>
              <a:rPr lang="en-US" dirty="0" smtClean="0"/>
              <a:t>To gather data, as in surveys or experimental situations</a:t>
            </a:r>
          </a:p>
          <a:p>
            <a:pPr marL="514350" indent="-514350" algn="just">
              <a:buFont typeface="+mj-lt"/>
              <a:buAutoNum type="arabicPeriod"/>
            </a:pPr>
            <a:r>
              <a:rPr lang="en-US" dirty="0" smtClean="0"/>
              <a:t>To sample respondents’ opinions, as in door-step interviews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200" b="1" dirty="0" smtClean="0"/>
              <a:t>QUALITIES OF GOOD INTERVIEW</a:t>
            </a:r>
            <a:endParaRPr lang="en-US" sz="3200" b="1" dirty="0"/>
          </a:p>
        </p:txBody>
      </p:sp>
      <p:sp>
        <p:nvSpPr>
          <p:cNvPr id="3" name="Content Placeholder 2"/>
          <p:cNvSpPr>
            <a:spLocks noGrp="1"/>
          </p:cNvSpPr>
          <p:nvPr>
            <p:ph idx="1"/>
          </p:nvPr>
        </p:nvSpPr>
        <p:spPr>
          <a:xfrm>
            <a:off x="457200" y="1371600"/>
            <a:ext cx="8229600" cy="4754563"/>
          </a:xfrm>
        </p:spPr>
        <p:txBody>
          <a:bodyPr/>
          <a:lstStyle/>
          <a:p>
            <a:pPr algn="just"/>
            <a:r>
              <a:rPr lang="en-US" b="1" dirty="0" smtClean="0"/>
              <a:t>Pleasant Environment:</a:t>
            </a:r>
            <a:r>
              <a:rPr lang="en-US" dirty="0" smtClean="0"/>
              <a:t> Interviewer should create good atmosphere so that </a:t>
            </a:r>
            <a:r>
              <a:rPr lang="en-US" dirty="0" smtClean="0"/>
              <a:t>respondent </a:t>
            </a:r>
            <a:r>
              <a:rPr lang="en-US" dirty="0" smtClean="0"/>
              <a:t>can give his views in cool and  calm way</a:t>
            </a:r>
          </a:p>
          <a:p>
            <a:endParaRPr lang="en-US" dirty="0" smtClean="0"/>
          </a:p>
          <a:p>
            <a:pPr algn="just"/>
            <a:r>
              <a:rPr lang="en-US" b="1" dirty="0" smtClean="0"/>
              <a:t>Autocratic Behaviour: </a:t>
            </a:r>
            <a:r>
              <a:rPr lang="en-US" dirty="0" smtClean="0"/>
              <a:t>Style and attitude of </a:t>
            </a:r>
            <a:r>
              <a:rPr lang="en-US" dirty="0" smtClean="0"/>
              <a:t>interviewer </a:t>
            </a:r>
            <a:r>
              <a:rPr lang="en-US" dirty="0" smtClean="0"/>
              <a:t>should polite and mild. He should not show any superiority on respondent. Hindrance in getting information</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just"/>
            <a:r>
              <a:rPr lang="en-US" b="1" dirty="0" smtClean="0"/>
              <a:t>Avoid from advice: </a:t>
            </a:r>
            <a:r>
              <a:rPr lang="en-US" dirty="0" smtClean="0"/>
              <a:t>He must avoid from advice or any ethical instructions</a:t>
            </a:r>
          </a:p>
          <a:p>
            <a:endParaRPr lang="en-US" sz="2400" dirty="0" smtClean="0"/>
          </a:p>
          <a:p>
            <a:pPr algn="just"/>
            <a:r>
              <a:rPr lang="en-US" b="1" dirty="0" smtClean="0"/>
              <a:t>Avoid </a:t>
            </a:r>
            <a:r>
              <a:rPr lang="en-US" b="1" dirty="0" smtClean="0"/>
              <a:t>unnecessary Discussion: </a:t>
            </a:r>
            <a:r>
              <a:rPr lang="en-US" dirty="0" smtClean="0"/>
              <a:t>He should not waste his time in unfruitful talking. If </a:t>
            </a:r>
            <a:r>
              <a:rPr lang="en-US" dirty="0" smtClean="0"/>
              <a:t>respondent </a:t>
            </a:r>
            <a:r>
              <a:rPr lang="en-US" dirty="0" smtClean="0"/>
              <a:t>is not willing to answer any question go to next questions</a:t>
            </a:r>
          </a:p>
          <a:p>
            <a:endParaRPr lang="en-US" sz="2400" dirty="0" smtClean="0"/>
          </a:p>
          <a:p>
            <a:pPr algn="just"/>
            <a:r>
              <a:rPr lang="en-US" b="1" dirty="0" smtClean="0"/>
              <a:t>Record Data: </a:t>
            </a:r>
            <a:r>
              <a:rPr lang="en-US" dirty="0" smtClean="0"/>
              <a:t>All data should record so that results could be prepared</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200" b="1" dirty="0" smtClean="0"/>
              <a:t>STAGES OF AN INTERVIEW</a:t>
            </a:r>
            <a:endParaRPr lang="en-US" sz="3200" b="1" dirty="0"/>
          </a:p>
        </p:txBody>
      </p:sp>
      <p:sp>
        <p:nvSpPr>
          <p:cNvPr id="3" name="Content Placeholder 2"/>
          <p:cNvSpPr>
            <a:spLocks noGrp="1"/>
          </p:cNvSpPr>
          <p:nvPr>
            <p:ph idx="1"/>
          </p:nvPr>
        </p:nvSpPr>
        <p:spPr>
          <a:xfrm>
            <a:off x="457200" y="1371600"/>
            <a:ext cx="8229600" cy="4754563"/>
          </a:xfrm>
        </p:spPr>
        <p:txBody>
          <a:bodyPr>
            <a:normAutofit/>
          </a:bodyPr>
          <a:lstStyle/>
          <a:p>
            <a:pPr algn="just"/>
            <a:r>
              <a:rPr lang="en-US" sz="2800" b="1" dirty="0" smtClean="0"/>
              <a:t>Making Initial Contact and Securing the Interview: </a:t>
            </a:r>
            <a:r>
              <a:rPr lang="en-US" sz="2800" dirty="0" smtClean="0"/>
              <a:t>The interview proceeds through stages, beginning with introduction and entry.  Interviewers are trained  to make appropriate opening remarks that will convince the person that his or her cooperation is important.</a:t>
            </a:r>
          </a:p>
          <a:p>
            <a:pPr algn="just">
              <a:buNone/>
            </a:pPr>
            <a:r>
              <a:rPr lang="en-US" sz="2800" dirty="0" smtClean="0"/>
              <a:t>	Personal interviewers may carry a letter of identification that will indicate that the study is bona fide research </a:t>
            </a:r>
            <a:r>
              <a:rPr lang="en-US" sz="2800" dirty="0" smtClean="0"/>
              <a:t>project.</a:t>
            </a:r>
            <a:endParaRPr lang="en-US" sz="2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657</TotalTime>
  <Words>1325</Words>
  <Application>Microsoft Office PowerPoint</Application>
  <PresentationFormat>On-screen Show (4:3)</PresentationFormat>
  <Paragraphs>80</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Slide 1</vt:lpstr>
      <vt:lpstr>DEFINITION</vt:lpstr>
      <vt:lpstr>TYPES OF INTERVIEW</vt:lpstr>
      <vt:lpstr>Slide 4</vt:lpstr>
      <vt:lpstr>Slide 5</vt:lpstr>
      <vt:lpstr>PURPOSES OF INTERVIEW</vt:lpstr>
      <vt:lpstr>QUALITIES OF GOOD INTERVIEW</vt:lpstr>
      <vt:lpstr>Slide 8</vt:lpstr>
      <vt:lpstr>STAGES OF AN INTERVIEW</vt:lpstr>
      <vt:lpstr>Slide 10</vt:lpstr>
      <vt:lpstr>Slide 11</vt:lpstr>
      <vt:lpstr>PROBING TACTICS</vt:lpstr>
      <vt:lpstr>Slide 13</vt:lpstr>
      <vt:lpstr>Slide 14</vt:lpstr>
      <vt:lpstr>Slide 15</vt:lpstr>
      <vt:lpstr>PRINCIPLES OF INTERVIEWING</vt:lpstr>
      <vt:lpstr>Slide 17</vt:lpstr>
      <vt:lpstr>Slide 18</vt:lpstr>
      <vt:lpstr>Slide 19</vt:lpstr>
      <vt:lpstr>SOME TIPS FOR INTERVIEWING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Common</dc:creator>
  <cp:lastModifiedBy>Common</cp:lastModifiedBy>
  <cp:revision>177</cp:revision>
  <dcterms:created xsi:type="dcterms:W3CDTF">2013-01-14T10:27:06Z</dcterms:created>
  <dcterms:modified xsi:type="dcterms:W3CDTF">2013-02-08T04:36:53Z</dcterms:modified>
</cp:coreProperties>
</file>